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2" r:id="rId15"/>
    <p:sldId id="273" r:id="rId16"/>
    <p:sldId id="270" r:id="rId17"/>
    <p:sldId id="271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5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EEB96-D15D-4A6A-BB20-7CBB10879C16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DB1FD-2FDE-462A-B37A-09D873DF0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hyperlink" Target="http://mathworld.wolfram.com/Mean.html" TargetMode="Externa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hyperlink" Target="http://mathworld.wolfram.com/StandardDeviation.html" TargetMode="External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athworld.wolfram.com/ChebyshevInequality.html" TargetMode="Externa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Some Continuous Probability Distributions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Asmaa Yaseen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pic>
        <p:nvPicPr>
          <p:cNvPr id="9218" name="Picture 2" descr="Probability density plots of gamma distribu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7848600" cy="4191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743200" y="1600200"/>
            <a:ext cx="3744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Gamma’s Probability </a:t>
            </a:r>
            <a:r>
              <a:rPr lang="en-US" dirty="0"/>
              <a:t>density function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pic>
        <p:nvPicPr>
          <p:cNvPr id="24578" name="Picture 2" descr="File:Gamma distribution cdf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981200"/>
            <a:ext cx="8991600" cy="4419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95600" y="1524000"/>
            <a:ext cx="4066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Gamma Cumulative </a:t>
            </a:r>
            <a:r>
              <a:rPr lang="en-US" dirty="0"/>
              <a:t>distribution function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mean and variance of the gamma distribution are 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3048000"/>
          <a:ext cx="2133600" cy="1600200"/>
        </p:xfrm>
        <a:graphic>
          <a:graphicData uri="http://schemas.openxmlformats.org/presentationml/2006/ole">
            <p:oleObj spid="_x0000_s25602" name="Equation" r:id="rId3" imgW="6094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Chi- Squared Distribution </a:t>
            </a:r>
          </a:p>
          <a:p>
            <a:pPr>
              <a:buNone/>
            </a:pPr>
            <a:r>
              <a:rPr lang="en-US" dirty="0" smtClean="0"/>
              <a:t>The continuous random variable X has a chi-squared distribution with v degree of freedom, if its density function is given by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7200" y="4419600"/>
          <a:ext cx="1752600" cy="609600"/>
        </p:xfrm>
        <a:graphic>
          <a:graphicData uri="http://schemas.openxmlformats.org/presentationml/2006/ole">
            <p:oleObj spid="_x0000_s26626" name="Equation" r:id="rId3" imgW="583920" imgH="203040" progId="Equation.DSMT4">
              <p:embed/>
            </p:oleObj>
          </a:graphicData>
        </a:graphic>
      </p:graphicFrame>
      <p:sp>
        <p:nvSpPr>
          <p:cNvPr id="5" name="Left Brace 4"/>
          <p:cNvSpPr/>
          <p:nvPr/>
        </p:nvSpPr>
        <p:spPr>
          <a:xfrm>
            <a:off x="2514600" y="3733800"/>
            <a:ext cx="609600" cy="20574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78150" y="3689350"/>
          <a:ext cx="3036888" cy="1101725"/>
        </p:xfrm>
        <a:graphic>
          <a:graphicData uri="http://schemas.openxmlformats.org/presentationml/2006/ole">
            <p:oleObj spid="_x0000_s26627" name="Equation" r:id="rId4" imgW="1295280" imgH="4698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889625" y="4086225"/>
          <a:ext cx="1122363" cy="450850"/>
        </p:xfrm>
        <a:graphic>
          <a:graphicData uri="http://schemas.openxmlformats.org/presentationml/2006/ole">
            <p:oleObj spid="_x0000_s26628" name="Equation" r:id="rId5" imgW="393480" imgH="203040" progId="Equation.DSMT4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3429000" y="5257800"/>
          <a:ext cx="357187" cy="476250"/>
        </p:xfrm>
        <a:graphic>
          <a:graphicData uri="http://schemas.openxmlformats.org/presentationml/2006/ole">
            <p:oleObj spid="_x0000_s26629" name="Equation" r:id="rId6" imgW="152280" imgH="20304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86400" y="5181600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Elsewhere ,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pic>
        <p:nvPicPr>
          <p:cNvPr id="31746" name="Picture 2" descr="Chi-square pdf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601872" cy="50757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pic>
        <p:nvPicPr>
          <p:cNvPr id="32770" name="Picture 2" descr="Chi-square distributionCDF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7086600" cy="5320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mean and variance of the chi-squared distribution are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Beta Distribution </a:t>
            </a:r>
          </a:p>
          <a:p>
            <a:pPr>
              <a:buNone/>
            </a:pPr>
            <a:r>
              <a:rPr lang="en-US" dirty="0" smtClean="0"/>
              <a:t>It an extension to the uniform distribution and the continuous random variable X has a beta distribution with parameters         and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2819400"/>
          <a:ext cx="1860550" cy="1094678"/>
        </p:xfrm>
        <a:graphic>
          <a:graphicData uri="http://schemas.openxmlformats.org/presentationml/2006/ole">
            <p:oleObj spid="_x0000_s27650" name="Equation" r:id="rId3" imgW="520560" imgH="3808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638800" y="5486400"/>
          <a:ext cx="762000" cy="406400"/>
        </p:xfrm>
        <a:graphic>
          <a:graphicData uri="http://schemas.openxmlformats.org/presentationml/2006/ole">
            <p:oleObj spid="_x0000_s27651" name="Equation" r:id="rId4" imgW="380880" imgH="177480" progId="Equation.DSMT4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7162800" y="5534025"/>
          <a:ext cx="762000" cy="463550"/>
        </p:xfrm>
        <a:graphic>
          <a:graphicData uri="http://schemas.openxmlformats.org/presentationml/2006/ole">
            <p:oleObj spid="_x0000_s27653" name="Equation" r:id="rId5" imgW="3808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If its density function is given by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5800" y="2895600"/>
          <a:ext cx="1066800" cy="474133"/>
        </p:xfrm>
        <a:graphic>
          <a:graphicData uri="http://schemas.openxmlformats.org/presentationml/2006/ole">
            <p:oleObj spid="_x0000_s28674" name="Equation" r:id="rId3" imgW="457200" imgH="203040" progId="Equation.DSMT4">
              <p:embed/>
            </p:oleObj>
          </a:graphicData>
        </a:graphic>
      </p:graphicFrame>
      <p:sp>
        <p:nvSpPr>
          <p:cNvPr id="5" name="Left Brace 4"/>
          <p:cNvSpPr/>
          <p:nvPr/>
        </p:nvSpPr>
        <p:spPr>
          <a:xfrm>
            <a:off x="1828800" y="2286000"/>
            <a:ext cx="457200" cy="1600200"/>
          </a:xfrm>
          <a:prstGeom prst="lef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2590800" y="2133600"/>
          <a:ext cx="3230562" cy="979487"/>
        </p:xfrm>
        <a:graphic>
          <a:graphicData uri="http://schemas.openxmlformats.org/presentationml/2006/ole">
            <p:oleObj spid="_x0000_s28675" name="Equation" r:id="rId4" imgW="1384200" imgH="419040" progId="Equation.DSMT4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514600" y="3505200"/>
          <a:ext cx="355600" cy="474662"/>
        </p:xfrm>
        <a:graphic>
          <a:graphicData uri="http://schemas.openxmlformats.org/presentationml/2006/ole">
            <p:oleObj spid="_x0000_s28676" name="Equation" r:id="rId5" imgW="152280" imgH="203040" progId="Equation.DSMT4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6172200" y="2438400"/>
          <a:ext cx="1363662" cy="474663"/>
        </p:xfrm>
        <a:graphic>
          <a:graphicData uri="http://schemas.openxmlformats.org/presentationml/2006/ole">
            <p:oleObj spid="_x0000_s28677" name="Equation" r:id="rId6" imgW="583920" imgH="203040" progId="Equation.DSMT4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6130925" y="3276600"/>
          <a:ext cx="1600200" cy="474663"/>
        </p:xfrm>
        <a:graphic>
          <a:graphicData uri="http://schemas.openxmlformats.org/presentationml/2006/ole">
            <p:oleObj spid="_x0000_s28678" name="Equation" r:id="rId7" imgW="685800" imgH="20304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43000" y="41910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mean and variance of a beta distribution with parameters </a:t>
            </a:r>
            <a:r>
              <a:rPr lang="el-GR" sz="2400" dirty="0" smtClean="0"/>
              <a:t>α</a:t>
            </a:r>
            <a:r>
              <a:rPr lang="en-US" sz="2400" dirty="0" smtClean="0"/>
              <a:t> and </a:t>
            </a:r>
            <a:r>
              <a:rPr lang="el-GR" sz="2400" dirty="0" smtClean="0"/>
              <a:t>β</a:t>
            </a:r>
            <a:r>
              <a:rPr lang="en-US" sz="2400" dirty="0" smtClean="0"/>
              <a:t>  are </a:t>
            </a:r>
          </a:p>
          <a:p>
            <a:endParaRPr lang="en-US" sz="24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514600" y="4974047"/>
          <a:ext cx="4572000" cy="1779022"/>
        </p:xfrm>
        <a:graphic>
          <a:graphicData uri="http://schemas.openxmlformats.org/presentationml/2006/ole">
            <p:oleObj spid="_x0000_s28679" name="Equation" r:id="rId8" imgW="1549080" imgH="863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pic>
        <p:nvPicPr>
          <p:cNvPr id="33794" name="Picture 2" descr="Probability density function for the Beta distribu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8305800" cy="50959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pic>
        <p:nvPicPr>
          <p:cNvPr id="34818" name="Picture 2" descr="Cumulative distribution function for the Beta distribu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8305800" cy="5022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from Math 727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7300" dirty="0" smtClean="0">
                <a:latin typeface="Calisto MT" pitchFamily="18" charset="0"/>
              </a:rPr>
              <a:t>Convergence of Random Variables 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sz="7300" dirty="0">
                <a:latin typeface="Calisto MT" pitchFamily="18" charset="0"/>
              </a:rPr>
              <a:t> </a:t>
            </a:r>
            <a:r>
              <a:rPr lang="en-US" sz="7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The almost sure convergence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sz="7300" dirty="0" smtClean="0">
                <a:latin typeface="Calisto MT" pitchFamily="18" charset="0"/>
              </a:rPr>
              <a:t>The sequence   converges to    almost surely denoted by            , if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 smtClean="0">
                <a:latin typeface="Calisto MT" pitchFamily="18" charset="0"/>
              </a:rPr>
              <a:t>  </a:t>
            </a:r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394200" y="1905000"/>
          <a:ext cx="914400" cy="198438"/>
        </p:xfrm>
        <a:graphic>
          <a:graphicData uri="http://schemas.openxmlformats.org/presentationml/2006/ole">
            <p:oleObj spid="_x0000_s1026" name="Equation" r:id="rId3" imgW="914400" imgH="19872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743200" y="4953000"/>
          <a:ext cx="3643312" cy="850992"/>
        </p:xfrm>
        <a:graphic>
          <a:graphicData uri="http://schemas.openxmlformats.org/presentationml/2006/ole">
            <p:oleObj spid="_x0000_s1030" name="Equation" r:id="rId4" imgW="1739880" imgH="40608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667000" y="3962400"/>
          <a:ext cx="1066800" cy="685800"/>
        </p:xfrm>
        <a:graphic>
          <a:graphicData uri="http://schemas.openxmlformats.org/presentationml/2006/ole">
            <p:oleObj spid="_x0000_s1032" name="Equation" r:id="rId5" imgW="914400" imgH="3682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638800" y="3352800"/>
          <a:ext cx="565473" cy="450850"/>
        </p:xfrm>
        <a:graphic>
          <a:graphicData uri="http://schemas.openxmlformats.org/presentationml/2006/ole">
            <p:oleObj spid="_x0000_s1034" name="Equation" r:id="rId6" imgW="177480" imgH="16488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819400" y="3276600"/>
          <a:ext cx="520700" cy="624840"/>
        </p:xfrm>
        <a:graphic>
          <a:graphicData uri="http://schemas.openxmlformats.org/presentationml/2006/ole">
            <p:oleObj spid="_x0000_s1033" name="Equation" r:id="rId7" imgW="2156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from Math 727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sto MT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The convergence in Probability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 smtClean="0">
                <a:latin typeface="Calisto MT" pitchFamily="18" charset="0"/>
              </a:rPr>
              <a:t>The sequence    converges to X  in probability denoted by            , if</a:t>
            </a:r>
          </a:p>
          <a:p>
            <a:pPr algn="just">
              <a:lnSpc>
                <a:spcPct val="170000"/>
              </a:lnSpc>
              <a:buNone/>
            </a:pPr>
            <a:endParaRPr lang="en-US" dirty="0" smtClean="0">
              <a:latin typeface="Calisto MT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en-US" dirty="0" smtClean="0">
                <a:latin typeface="Calisto MT" pitchFamily="18" charset="0"/>
              </a:rPr>
              <a:t> 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 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itchFamily="18" charset="0"/>
            </a:endParaRPr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95600" y="2362200"/>
          <a:ext cx="381000" cy="663042"/>
        </p:xfrm>
        <a:graphic>
          <a:graphicData uri="http://schemas.openxmlformats.org/presentationml/2006/ole">
            <p:oleObj spid="_x0000_s2052" name="Equation" r:id="rId3" imgW="215640" imgH="2286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19400" y="3138055"/>
          <a:ext cx="1143000" cy="519545"/>
        </p:xfrm>
        <a:graphic>
          <a:graphicData uri="http://schemas.openxmlformats.org/presentationml/2006/ole">
            <p:oleObj spid="_x0000_s2053" name="Equation" r:id="rId4" imgW="761760" imgH="2412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286000" y="4038600"/>
          <a:ext cx="4195506" cy="1150980"/>
        </p:xfrm>
        <a:graphic>
          <a:graphicData uri="http://schemas.openxmlformats.org/presentationml/2006/ole">
            <p:oleObj spid="_x0000_s2054" name="Equation" r:id="rId5" imgW="14349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from Math 727 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1066800" y="1447800"/>
            <a:ext cx="7543800" cy="5181600"/>
            <a:chOff x="1066800" y="1447800"/>
            <a:chExt cx="7543800" cy="5181600"/>
          </a:xfrm>
        </p:grpSpPr>
        <p:sp>
          <p:nvSpPr>
            <p:cNvPr id="4" name="Rectangle 3"/>
            <p:cNvSpPr/>
            <p:nvPr/>
          </p:nvSpPr>
          <p:spPr>
            <a:xfrm>
              <a:off x="5715000" y="1447800"/>
              <a:ext cx="23622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Quadratic Mean Convergence 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066800" y="2667000"/>
              <a:ext cx="19812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Almost Sure Convergence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288320" y="4114800"/>
              <a:ext cx="23622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Convergence in probability  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15000" y="2743200"/>
              <a:ext cx="23622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Convergence in</a:t>
              </a:r>
              <a:r>
                <a:rPr lang="en-US" dirty="0" smtClean="0">
                  <a:solidFill>
                    <a:schemeClr val="tx1"/>
                  </a:solidFill>
                </a:rPr>
                <a:t> 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352800" y="5715000"/>
              <a:ext cx="23622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Convergence in distribution  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/>
          </p:nvGraphicFramePr>
          <p:xfrm>
            <a:off x="7696200" y="2895600"/>
            <a:ext cx="381000" cy="457200"/>
          </p:xfrm>
          <a:graphic>
            <a:graphicData uri="http://schemas.openxmlformats.org/presentationml/2006/ole">
              <p:oleObj spid="_x0000_s3074" name="Equation" r:id="rId3" imgW="152280" imgH="190440" progId="Equation.DSMT4">
                <p:embed/>
              </p:oleObj>
            </a:graphicData>
          </a:graphic>
        </p:graphicFrame>
        <p:cxnSp>
          <p:nvCxnSpPr>
            <p:cNvPr id="12" name="Straight Arrow Connector 11"/>
            <p:cNvCxnSpPr>
              <a:stCxn id="4" idx="2"/>
              <a:endCxn id="8" idx="0"/>
            </p:cNvCxnSpPr>
            <p:nvPr/>
          </p:nvCxnSpPr>
          <p:spPr>
            <a:xfrm>
              <a:off x="6896100" y="2362200"/>
              <a:ext cx="0" cy="381000"/>
            </a:xfrm>
            <a:prstGeom prst="straightConnector1">
              <a:avLst/>
            </a:prstGeom>
            <a:ln w="1587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362200" y="3581400"/>
              <a:ext cx="1752600" cy="5334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4724400" y="3657600"/>
              <a:ext cx="1981200" cy="4572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1"/>
            </p:cNvCxnSpPr>
            <p:nvPr/>
          </p:nvCxnSpPr>
          <p:spPr>
            <a:xfrm flipH="1">
              <a:off x="2971800" y="61722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hape 22"/>
            <p:cNvCxnSpPr>
              <a:endCxn id="7" idx="1"/>
            </p:cNvCxnSpPr>
            <p:nvPr/>
          </p:nvCxnSpPr>
          <p:spPr>
            <a:xfrm rot="5400000" flipH="1" flipV="1">
              <a:off x="2329960" y="5213840"/>
              <a:ext cx="1600200" cy="316520"/>
            </a:xfrm>
            <a:prstGeom prst="bentConnector2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hape 24"/>
            <p:cNvCxnSpPr>
              <a:stCxn id="7" idx="3"/>
              <a:endCxn id="8" idx="2"/>
            </p:cNvCxnSpPr>
            <p:nvPr/>
          </p:nvCxnSpPr>
          <p:spPr>
            <a:xfrm flipV="1">
              <a:off x="5650520" y="3657600"/>
              <a:ext cx="1245580" cy="914400"/>
            </a:xfrm>
            <a:prstGeom prst="bentConnector2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7" idx="2"/>
              <a:endCxn id="9" idx="0"/>
            </p:cNvCxnSpPr>
            <p:nvPr/>
          </p:nvCxnSpPr>
          <p:spPr>
            <a:xfrm>
              <a:off x="4469420" y="5029200"/>
              <a:ext cx="64480" cy="6858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752600" y="4953000"/>
              <a:ext cx="1143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Constant limit</a:t>
              </a:r>
              <a:endParaRPr lang="en-US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086600" y="39624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Uniform integrability </a:t>
              </a:r>
              <a:endParaRPr lang="en-US" b="1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from Math 727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                  </a:t>
            </a:r>
            <a:r>
              <a:rPr lang="en-US" dirty="0"/>
              <a:t> </a:t>
            </a:r>
            <a:r>
              <a:rPr lang="en-US" dirty="0" smtClean="0"/>
              <a:t>      be </a:t>
            </a:r>
            <a:r>
              <a:rPr lang="en-US" dirty="0"/>
              <a:t>a sequence of independent and identically distributed random variables, each having a </a:t>
            </a:r>
            <a:r>
              <a:rPr lang="en-US" dirty="0">
                <a:hlinkClick r:id="rId3"/>
              </a:rPr>
              <a:t>mean</a:t>
            </a:r>
            <a:r>
              <a:rPr lang="en-US" dirty="0"/>
              <a:t>  </a:t>
            </a:r>
            <a:r>
              <a:rPr lang="en-US" dirty="0" smtClean="0"/>
              <a:t>   </a:t>
            </a:r>
            <a:r>
              <a:rPr lang="en-US" dirty="0"/>
              <a:t> </a:t>
            </a:r>
            <a:r>
              <a:rPr lang="en-US" dirty="0" smtClean="0"/>
              <a:t>and</a:t>
            </a:r>
            <a:r>
              <a:rPr lang="en-US" dirty="0"/>
              <a:t> </a:t>
            </a:r>
            <a:r>
              <a:rPr lang="en-US" dirty="0">
                <a:hlinkClick r:id="rId4"/>
              </a:rPr>
              <a:t>standard deviation</a:t>
            </a:r>
            <a:r>
              <a:rPr lang="en-US" dirty="0"/>
              <a:t> </a:t>
            </a:r>
            <a:r>
              <a:rPr lang="en-US" dirty="0" smtClean="0"/>
              <a:t>       . </a:t>
            </a:r>
            <a:r>
              <a:rPr lang="en-US" dirty="0"/>
              <a:t>Define a new </a:t>
            </a:r>
            <a:r>
              <a:rPr lang="en-US" dirty="0" smtClean="0"/>
              <a:t>variable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Then</a:t>
            </a:r>
            <a:r>
              <a:rPr lang="en-US" dirty="0"/>
              <a:t>, </a:t>
            </a:r>
            <a:r>
              <a:rPr lang="en-US" dirty="0" smtClean="0"/>
              <a:t>as     </a:t>
            </a:r>
            <a:r>
              <a:rPr lang="en-US" dirty="0"/>
              <a:t> </a:t>
            </a:r>
            <a:r>
              <a:rPr lang="en-US" dirty="0" smtClean="0"/>
              <a:t>     ,  </a:t>
            </a:r>
            <a:r>
              <a:rPr lang="en-US" dirty="0"/>
              <a:t>the sample </a:t>
            </a:r>
            <a:r>
              <a:rPr lang="en-US" dirty="0" smtClean="0"/>
              <a:t>mean X</a:t>
            </a:r>
            <a:r>
              <a:rPr lang="en-US" dirty="0"/>
              <a:t>  equals </a:t>
            </a:r>
            <a:r>
              <a:rPr lang="en-US" dirty="0" smtClean="0"/>
              <a:t>the population</a:t>
            </a:r>
            <a:r>
              <a:rPr lang="en-US" dirty="0"/>
              <a:t> </a:t>
            </a:r>
            <a:r>
              <a:rPr lang="en-US" dirty="0">
                <a:hlinkClick r:id="rId3"/>
              </a:rPr>
              <a:t>mean</a:t>
            </a:r>
            <a:r>
              <a:rPr lang="en-US" dirty="0"/>
              <a:t>  </a:t>
            </a:r>
            <a:r>
              <a:rPr lang="en-US" dirty="0" smtClean="0"/>
              <a:t>   of </a:t>
            </a:r>
            <a:r>
              <a:rPr lang="en-US" dirty="0"/>
              <a:t>each </a:t>
            </a:r>
            <a:r>
              <a:rPr lang="en-US" dirty="0" smtClean="0"/>
              <a:t>variable</a:t>
            </a:r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1676400"/>
          <a:ext cx="1659467" cy="439270"/>
        </p:xfrm>
        <a:graphic>
          <a:graphicData uri="http://schemas.openxmlformats.org/presentationml/2006/ole">
            <p:oleObj spid="_x0000_s4098" name="Equation" r:id="rId5" imgW="863280" imgH="2286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33600" y="3200400"/>
          <a:ext cx="609600" cy="457200"/>
        </p:xfrm>
        <a:graphic>
          <a:graphicData uri="http://schemas.openxmlformats.org/presentationml/2006/ole">
            <p:oleObj spid="_x0000_s4101" name="Equation" r:id="rId6" imgW="152280" imgH="1648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553200" y="3352800"/>
          <a:ext cx="346075" cy="317500"/>
        </p:xfrm>
        <a:graphic>
          <a:graphicData uri="http://schemas.openxmlformats.org/presentationml/2006/ole">
            <p:oleObj spid="_x0000_s4102" name="Equation" r:id="rId7" imgW="152280" imgH="1396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p:oleObj spid="_x0000_s4103" name="Equation" r:id="rId8" imgW="914400" imgH="198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352800" y="3733800"/>
          <a:ext cx="2947988" cy="830263"/>
        </p:xfrm>
        <a:graphic>
          <a:graphicData uri="http://schemas.openxmlformats.org/presentationml/2006/ole">
            <p:oleObj spid="_x0000_s4104" name="Equation" r:id="rId9" imgW="1396800" imgH="39348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133600" y="4953000"/>
          <a:ext cx="686955" cy="215900"/>
        </p:xfrm>
        <a:graphic>
          <a:graphicData uri="http://schemas.openxmlformats.org/presentationml/2006/ole">
            <p:oleObj spid="_x0000_s4105" name="Equation" r:id="rId10" imgW="444240" imgH="13968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733800" y="5334000"/>
          <a:ext cx="381000" cy="457200"/>
        </p:xfrm>
        <a:graphic>
          <a:graphicData uri="http://schemas.openxmlformats.org/presentationml/2006/ole">
            <p:oleObj spid="_x0000_s4106" name="Equation" r:id="rId11" imgW="1522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from Math 727 </a:t>
            </a:r>
            <a:endParaRPr lang="en-US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ph idx="1"/>
          </p:nvPr>
        </p:nvGraphicFramePr>
        <p:xfrm>
          <a:off x="968375" y="1905000"/>
          <a:ext cx="4235450" cy="3657600"/>
        </p:xfrm>
        <a:graphic>
          <a:graphicData uri="http://schemas.openxmlformats.org/presentationml/2006/ole">
            <p:oleObj spid="_x0000_s5123" name="Equation" r:id="rId3" imgW="1676160" imgH="1447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from Math 727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addition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p:oleObj spid="_x0000_s6146" name="Equation" r:id="rId3" imgW="914400" imgH="19872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4013" y="2133600"/>
          <a:ext cx="6399212" cy="3484563"/>
        </p:xfrm>
        <a:graphic>
          <a:graphicData uri="http://schemas.openxmlformats.org/presentationml/2006/ole">
            <p:oleObj spid="_x0000_s6147" name="Equation" r:id="rId4" imgW="2286000" imgH="1244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from Math 727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Therefore, by the </a:t>
            </a:r>
            <a:r>
              <a:rPr lang="en-US" dirty="0" err="1">
                <a:hlinkClick r:id="rId3"/>
              </a:rPr>
              <a:t>Chebyshev</a:t>
            </a:r>
            <a:r>
              <a:rPr lang="en-US" dirty="0">
                <a:hlinkClick r:id="rId3"/>
              </a:rPr>
              <a:t> inequality</a:t>
            </a:r>
            <a:r>
              <a:rPr lang="en-US" dirty="0"/>
              <a:t>, for </a:t>
            </a:r>
            <a:r>
              <a:rPr lang="en-US" dirty="0" smtClean="0"/>
              <a:t>all       </a:t>
            </a:r>
            <a:r>
              <a:rPr lang="en-US" dirty="0"/>
              <a:t> </a:t>
            </a:r>
            <a:r>
              <a:rPr lang="en-US" dirty="0" smtClean="0"/>
              <a:t>,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As</a:t>
            </a:r>
            <a:r>
              <a:rPr lang="en-US" dirty="0"/>
              <a:t> </a:t>
            </a:r>
            <a:r>
              <a:rPr lang="en-US" dirty="0" smtClean="0"/>
              <a:t>         , </a:t>
            </a:r>
            <a:r>
              <a:rPr lang="en-US" dirty="0"/>
              <a:t>it then follows </a:t>
            </a:r>
            <a:r>
              <a:rPr lang="en-US" dirty="0" smtClean="0"/>
              <a:t>that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600" y="2209800"/>
          <a:ext cx="660400" cy="330200"/>
        </p:xfrm>
        <a:graphic>
          <a:graphicData uri="http://schemas.openxmlformats.org/presentationml/2006/ole">
            <p:oleObj spid="_x0000_s7170" name="Equation" r:id="rId4" imgW="355320" imgH="1774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81200" y="2743200"/>
          <a:ext cx="4267200" cy="938784"/>
        </p:xfrm>
        <a:graphic>
          <a:graphicData uri="http://schemas.openxmlformats.org/presentationml/2006/ole">
            <p:oleObj spid="_x0000_s7171" name="Equation" r:id="rId5" imgW="1904760" imgH="419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66800" y="4051300"/>
          <a:ext cx="762000" cy="292100"/>
        </p:xfrm>
        <a:graphic>
          <a:graphicData uri="http://schemas.openxmlformats.org/presentationml/2006/ole">
            <p:oleObj spid="_x0000_s7173" name="Equation" r:id="rId6" imgW="444240" imgH="1396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438400" y="4876800"/>
          <a:ext cx="3840370" cy="749300"/>
        </p:xfrm>
        <a:graphic>
          <a:graphicData uri="http://schemas.openxmlformats.org/presentationml/2006/ole">
            <p:oleObj spid="_x0000_s7174" name="Equation" r:id="rId7" imgW="1358640" imgH="291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Gamma, Chi-Squared ,Beta Distribution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Gamma Distribution </a:t>
            </a:r>
          </a:p>
          <a:p>
            <a:pPr>
              <a:buNone/>
            </a:pPr>
            <a:r>
              <a:rPr lang="en-US" sz="2800" dirty="0" smtClean="0"/>
              <a:t>The Gamma Function </a:t>
            </a:r>
          </a:p>
          <a:p>
            <a:pPr>
              <a:buNone/>
            </a:pPr>
            <a:r>
              <a:rPr lang="en-US" dirty="0" smtClean="0"/>
              <a:t>                                           for   </a:t>
            </a:r>
          </a:p>
          <a:p>
            <a:pPr>
              <a:buNone/>
            </a:pPr>
            <a:r>
              <a:rPr lang="en-US" sz="2800" dirty="0" smtClean="0"/>
              <a:t>The continuous random variable X has a gamma distribution, with parameters </a:t>
            </a:r>
            <a:r>
              <a:rPr lang="el-GR" sz="2800" dirty="0" smtClean="0"/>
              <a:t>α</a:t>
            </a:r>
            <a:r>
              <a:rPr lang="en-US" sz="2800" dirty="0" smtClean="0"/>
              <a:t> and </a:t>
            </a:r>
            <a:r>
              <a:rPr lang="el-GR" sz="2800" dirty="0" smtClean="0"/>
              <a:t>β</a:t>
            </a:r>
            <a:r>
              <a:rPr lang="en-US" sz="2800" dirty="0" smtClean="0"/>
              <a:t>, if its density function is given by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09600" y="2362200"/>
          <a:ext cx="3473450" cy="955082"/>
        </p:xfrm>
        <a:graphic>
          <a:graphicData uri="http://schemas.openxmlformats.org/presentationml/2006/ole">
            <p:oleObj spid="_x0000_s8199" name="Equation" r:id="rId3" imgW="1155600" imgH="4698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410200" y="2590800"/>
          <a:ext cx="816429" cy="381000"/>
        </p:xfrm>
        <a:graphic>
          <a:graphicData uri="http://schemas.openxmlformats.org/presentationml/2006/ole">
            <p:oleObj spid="_x0000_s8200" name="Equation" r:id="rId4" imgW="380880" imgH="1774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22288" y="5257800"/>
          <a:ext cx="2324100" cy="609600"/>
        </p:xfrm>
        <a:graphic>
          <a:graphicData uri="http://schemas.openxmlformats.org/presentationml/2006/ole">
            <p:oleObj spid="_x0000_s8202" name="Equation" r:id="rId5" imgW="774360" imgH="203040" progId="Equation.DSMT4">
              <p:embed/>
            </p:oleObj>
          </a:graphicData>
        </a:graphic>
      </p:graphicFrame>
      <p:sp>
        <p:nvSpPr>
          <p:cNvPr id="14" name="Left Brace 13"/>
          <p:cNvSpPr/>
          <p:nvPr/>
        </p:nvSpPr>
        <p:spPr>
          <a:xfrm>
            <a:off x="2895600" y="4724400"/>
            <a:ext cx="304800" cy="13716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287713" y="4572000"/>
          <a:ext cx="1893887" cy="719138"/>
        </p:xfrm>
        <a:graphic>
          <a:graphicData uri="http://schemas.openxmlformats.org/presentationml/2006/ole">
            <p:oleObj spid="_x0000_s8204" name="Equation" r:id="rId6" imgW="1104840" imgH="41904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486400" y="4791075"/>
          <a:ext cx="899886" cy="393700"/>
        </p:xfrm>
        <a:graphic>
          <a:graphicData uri="http://schemas.openxmlformats.org/presentationml/2006/ole">
            <p:oleObj spid="_x0000_s8205" name="Equation" r:id="rId7" imgW="406080" imgH="177480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352800" y="5638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5791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Otherwise</a:t>
            </a:r>
            <a:endParaRPr lang="en-US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914400" y="6248400"/>
          <a:ext cx="816429" cy="381000"/>
        </p:xfrm>
        <a:graphic>
          <a:graphicData uri="http://schemas.openxmlformats.org/presentationml/2006/ole">
            <p:oleObj spid="_x0000_s8206" name="Equation" r:id="rId8" imgW="380880" imgH="177480" progId="Equation.DSMT4">
              <p:embed/>
            </p:oleObj>
          </a:graphicData>
        </a:graphic>
      </p:graphicFrame>
      <p:graphicFrame>
        <p:nvGraphicFramePr>
          <p:cNvPr id="8207" name="Object 8"/>
          <p:cNvGraphicFramePr>
            <a:graphicFrameLocks noChangeAspect="1"/>
          </p:cNvGraphicFramePr>
          <p:nvPr/>
        </p:nvGraphicFramePr>
        <p:xfrm>
          <a:off x="1905000" y="6221413"/>
          <a:ext cx="815975" cy="436562"/>
        </p:xfrm>
        <a:graphic>
          <a:graphicData uri="http://schemas.openxmlformats.org/presentationml/2006/ole">
            <p:oleObj spid="_x0000_s8207" name="Equation" r:id="rId9" imgW="3808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299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Some Continuous Probability Distributions </vt:lpstr>
      <vt:lpstr>Review from Math 727 </vt:lpstr>
      <vt:lpstr>Review from Math 727 </vt:lpstr>
      <vt:lpstr>Review from Math 727 </vt:lpstr>
      <vt:lpstr>Review from Math 727 </vt:lpstr>
      <vt:lpstr>Review from Math 727 </vt:lpstr>
      <vt:lpstr>Review from Math 727 </vt:lpstr>
      <vt:lpstr>Review from Math 727 </vt:lpstr>
      <vt:lpstr>Gamma, Chi-Squared ,Beta Distribution </vt:lpstr>
      <vt:lpstr>Gamma, Chi-Squared ,Beta Distribution </vt:lpstr>
      <vt:lpstr>Gamma, Chi-Squared ,Beta Distribution </vt:lpstr>
      <vt:lpstr>Gamma, Chi-Squared ,Beta Distribution </vt:lpstr>
      <vt:lpstr>Gamma, Chi-Squared ,Beta Distribution </vt:lpstr>
      <vt:lpstr>Gamma, Chi-Squared ,Beta Distribution </vt:lpstr>
      <vt:lpstr>Gamma, Chi-Squared ,Beta Distribution </vt:lpstr>
      <vt:lpstr>Gamma, Chi-Squared ,Beta Distribution </vt:lpstr>
      <vt:lpstr>Gamma, Chi-Squared ,Beta Distribution </vt:lpstr>
      <vt:lpstr>Gamma, Chi-Squared ,Beta Distribution </vt:lpstr>
      <vt:lpstr>Gamma, Chi-Squared ,Beta Distribution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Continuous Probability Distributions</dc:title>
  <dc:creator>asmaa</dc:creator>
  <cp:lastModifiedBy>asmaa</cp:lastModifiedBy>
  <cp:revision>5</cp:revision>
  <dcterms:created xsi:type="dcterms:W3CDTF">2013-01-23T04:52:24Z</dcterms:created>
  <dcterms:modified xsi:type="dcterms:W3CDTF">2013-02-08T03:11:38Z</dcterms:modified>
</cp:coreProperties>
</file>